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_rels/slide16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27.xml.rels" ContentType="application/vnd.openxmlformats-package.relationships+xml"/>
  <Override PartName="/ppt/slides/_rels/slide8.xml.rels" ContentType="application/vnd.openxmlformats-package.relationships+xml"/>
  <Override PartName="/ppt/slides/_rels/slide21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17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9.xml.rels" ContentType="application/vnd.openxmlformats-package.relationships+xml"/>
  <Override PartName="/ppt/slides/_rels/slide3.xml.rels" ContentType="application/vnd.openxmlformats-package.relationships+xml"/>
  <Override PartName="/ppt/slides/_rels/slide28.xml.rels" ContentType="application/vnd.openxmlformats-package.relationships+xml"/>
  <Override PartName="/ppt/slides/_rels/slide22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14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3FF7C37-49B3-4D40-940B-E081E00DE7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4F8F744-3545-45E1-B838-25B85D7FA6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7948FF8-CFDB-4B2B-86AA-0D4876E10DE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83E13D0-4BF6-447A-BB7D-352CD104F3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0D6501-78F3-4A71-914A-25773430339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4C113B6-8554-44C9-AF24-95402650FDA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2D32818-6938-4ACA-9407-6AEB0137C9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78E468-972E-430D-8018-B7E44644215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14B7A22-085B-4601-8E14-B2453A7677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BB942D-7A7D-4043-9ED3-CC2C9F63455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73FBBE9-6DCF-4290-A3D4-753BBF9E45F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557C6F-0AFA-4DDD-AAD3-DBE1CB70ED8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93B0CA8-A967-45D5-B167-8942293759B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7CC0725-A087-4DC8-A686-21BF10941F0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9EBBEDC-716E-48A2-BCC4-0620407658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A991359-4388-44EB-BE60-C1E85EB1E0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C32A635-F194-44EE-BF73-3D0FB0B2DBB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777441E-473E-4C60-B5B0-D32350279AB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0C5384D-31D2-4BCF-8A48-E2140BA4A6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FEECD93-0B27-4576-A086-82E136CEC8F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F1195FB-E223-41C7-B361-D42E32D185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56B820-3C33-4F17-B095-D4A02965FFC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B433F7E-AB8A-4180-A20B-9277EE21E1B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C0D3624-4A4A-4227-A774-1BC86D65E3E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 flipH="1" flipV="1">
            <a:off x="-720" y="5998680"/>
            <a:ext cx="10080000" cy="1559160"/>
          </a:xfrm>
          <a:prstGeom prst="flowChartDocumen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ctr">
            <a:spAutoFit/>
          </a:bodyPr>
          <a:p>
            <a:pPr>
              <a:lnSpc>
                <a:spcPct val="100000"/>
              </a:lnSpc>
            </a:pPr>
            <a:endParaRPr b="0" lang="de-DE" sz="2400" spc="-1" strike="noStrike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ftr" idx="1"/>
          </p:nvPr>
        </p:nvSpPr>
        <p:spPr>
          <a:xfrm>
            <a:off x="3420000" y="6959520"/>
            <a:ext cx="3239640" cy="4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DE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rgbClr val="ffffff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7380360" y="6959520"/>
            <a:ext cx="2339280" cy="4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de-DE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1F34FA-1321-4EE7-A1D9-CAEE9C39DEBF}" type="slidenum">
              <a:rPr b="0" lang="de-DE" sz="1400" spc="-1" strike="noStrike">
                <a:solidFill>
                  <a:srgbClr val="ffffff"/>
                </a:solidFill>
                <a:latin typeface="Times New Roman"/>
              </a:rPr>
              <a:t>&lt;Foliennummer&gt;</a:t>
            </a:fld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360000" y="6959520"/>
            <a:ext cx="2339280" cy="4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&lt;Datum/Uhrzeit&gt;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/>
          <p:nvPr/>
        </p:nvSpPr>
        <p:spPr>
          <a:xfrm flipH="1" flipV="1">
            <a:off x="-720" y="5998680"/>
            <a:ext cx="10080000" cy="1559160"/>
          </a:xfrm>
          <a:prstGeom prst="flowChartDocumen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ctr">
            <a:spAutoFit/>
          </a:bodyPr>
          <a:p>
            <a:pPr>
              <a:lnSpc>
                <a:spcPct val="100000"/>
              </a:lnSpc>
            </a:pPr>
            <a:endParaRPr b="0" lang="de-DE" sz="2400" spc="-1" strike="noStrike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Format des Titeltextes durch Klicken bearbeiten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56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Zweite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Dritte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Vierte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Fünfte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Sechste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Siebte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56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Zweite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Dritte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Vierte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Fünfte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Sechste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Siebte Gliederungsebene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4"/>
          </p:nvPr>
        </p:nvSpPr>
        <p:spPr>
          <a:xfrm>
            <a:off x="3420000" y="6959520"/>
            <a:ext cx="3239640" cy="4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de-DE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1400" spc="-1" strike="noStrike">
                <a:solidFill>
                  <a:srgbClr val="ffffff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 idx="5"/>
          </p:nvPr>
        </p:nvSpPr>
        <p:spPr>
          <a:xfrm>
            <a:off x="7380360" y="6959520"/>
            <a:ext cx="2339280" cy="4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de-DE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5D4107B-05BD-47C8-B876-7F7857BB81AE}" type="slidenum">
              <a:rPr b="0" lang="de-DE" sz="1400" spc="-1" strike="noStrike">
                <a:solidFill>
                  <a:srgbClr val="ffffff"/>
                </a:solidFill>
                <a:latin typeface="Times New Roman"/>
              </a:rPr>
              <a:t>&lt;Foliennummer&gt;</a:t>
            </a:fld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 idx="6"/>
          </p:nvPr>
        </p:nvSpPr>
        <p:spPr>
          <a:xfrm>
            <a:off x="360000" y="6959520"/>
            <a:ext cx="2339280" cy="47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&lt;Datum/Uhrzeit&gt;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/>
          <p:nvPr/>
        </p:nvSpPr>
        <p:spPr>
          <a:xfrm>
            <a:off x="720000" y="570600"/>
            <a:ext cx="8458560" cy="12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 – Datenkrake und Adminschreck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Shape 2"/>
          <p:cNvSpPr/>
          <p:nvPr/>
        </p:nvSpPr>
        <p:spPr>
          <a:xfrm>
            <a:off x="720000" y="1949040"/>
            <a:ext cx="8854200" cy="38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Jochen Kellner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&lt;jochen@jochen.org&gt;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Inhalt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Shape 2"/>
          <p:cNvSpPr/>
          <p:nvPr/>
        </p:nvSpPr>
        <p:spPr>
          <a:xfrm>
            <a:off x="720000" y="1949040"/>
            <a:ext cx="885420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SAP: Ist das etwas zu essen?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Aus welchen Teilen besteht ein SAP-System?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Datenbankschnittstelle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Monitoring von SAP-Systemen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 und Internet-Protokolle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Tipps und Tricks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4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 – ist das etwas zu essen?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Shape 5"/>
          <p:cNvSpPr/>
          <p:nvPr/>
        </p:nvSpPr>
        <p:spPr>
          <a:xfrm>
            <a:off x="720000" y="1949040"/>
            <a:ext cx="8854200" cy="41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SAP: Systeme, Anwendungen und Produkte in der Informationsverarbeitung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Drei-Schichten-Architektur: Datenbank, Applikations-Logik (ABAP/Java) und Präsentation (SAPGUI, Web-Browser)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SAP-System-ID (kurz: SID): dreistellige Identifikation eines SAP-Systems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SID taucht oft auf: Pfade, Benutzernamen etc.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 – R/2, R/3, Netweaver, S/4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Shape 2"/>
          <p:cNvSpPr/>
          <p:nvPr/>
        </p:nvSpPr>
        <p:spPr>
          <a:xfrm>
            <a:off x="720000" y="1949040"/>
            <a:ext cx="8854200" cy="41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R/2: Realtime/Online Mainframe-System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R/3: Drei-Schichten-Architektur: Datenbank, Applikations-Logik (ABAP/Java) und Präsentation (SAPGUI, Web-Browser)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Netweaver: R/3 mit ABAP und JAVA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HANA: High Performance Analytic Appliance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S/4: SAP Business Suite 4 SAP HANA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...und noch vieles mehr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SAP-Transportlandschaft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TextShape 2"/>
          <p:cNvSpPr/>
          <p:nvPr/>
        </p:nvSpPr>
        <p:spPr>
          <a:xfrm>
            <a:off x="720000" y="1949040"/>
            <a:ext cx="8854200" cy="41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Systemverbund aus Entwicklung, Qualitätssicherung und Produktion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Customizing/Programmierung im Entwicklungssystem – dann Export ins Dateisystem (/usr/sap/trans)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Import in QA und Test (dabei Bereitstellen für Produktion)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Zuletzt Import in Produktion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SAP-Transportlandschaft (2)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Shape 2"/>
          <p:cNvSpPr/>
          <p:nvPr/>
        </p:nvSpPr>
        <p:spPr>
          <a:xfrm>
            <a:off x="720000" y="1949040"/>
            <a:ext cx="8854200" cy="41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Im einfachsten Fall: ein /usr/sap/trans, z.B. per NFS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Möglich: Transportgruppen mit getrennten /usr/sap/trans. Kopie per SAP-Protokoll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Mehrere Systeme auf einer LPAR: SAP-Profil-Parameter DIR_TRANS anpassen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Achtung bei der Installation des zweiten Systems wg. Dateirechten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Gid von sapsys muss identisch sein 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ABAP und/oder Java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TextShape 2"/>
          <p:cNvSpPr/>
          <p:nvPr/>
        </p:nvSpPr>
        <p:spPr>
          <a:xfrm>
            <a:off x="720000" y="1949040"/>
            <a:ext cx="8854200" cy="37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ABAP: SAP-eigene Programmiersprache, optimiert für kaufmännischen-Einsatz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Eingebettet in die Architektur des SAP-Systems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Ausgefeilte Entwicklungswerkzeuge, aber nur in SAP-Systemen verfügbar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Know-How verfügbar?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Entwicklung in der Cloud?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ABAP und/oder Java (2)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TextShape 2"/>
          <p:cNvSpPr/>
          <p:nvPr/>
        </p:nvSpPr>
        <p:spPr>
          <a:xfrm>
            <a:off x="720000" y="1949040"/>
            <a:ext cx="885420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Java: Standard-Sprache für Internet-Anwendungen?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Portabel innerhalb der J2EE-Umgebungen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Ausgefeilte Entwicklungswerkzeuge wie Eclipse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Know-How verfügbar?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Ist Java noch das richtige Tool? Cloud?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ABAP und/oder Java (3)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Shape 2"/>
          <p:cNvSpPr/>
          <p:nvPr/>
        </p:nvSpPr>
        <p:spPr>
          <a:xfrm>
            <a:off x="720000" y="1949040"/>
            <a:ext cx="885420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„</a:t>
            </a: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moderne“ SAP-Anwendungen bestehen heute aus ABAP- und Java-Komponenten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Double-Stack Implementation (ABAP und Java in einer Instanz) ist veraltet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Vor Upgrades Java-Split erforderlich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Ganz „neue“ Anwendungen haben die Fiori-Oberfläche (mit oder ohne HANA)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SAP-Instanzen ABAP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TextShape 2"/>
          <p:cNvSpPr/>
          <p:nvPr/>
        </p:nvSpPr>
        <p:spPr>
          <a:xfrm>
            <a:off x="720000" y="1949040"/>
            <a:ext cx="4319640" cy="471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System Central Services: ASCS&lt;nn&gt;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Enqueue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Message-Server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Gateway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Evtl. Web-Dispatcher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Arial Unicode MS"/>
              </a:rPr>
              <a:t>Früher: </a:t>
            </a: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Zentralinstanz DVEBMGS&lt;nn&gt;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TextShape 3"/>
          <p:cNvSpPr/>
          <p:nvPr/>
        </p:nvSpPr>
        <p:spPr>
          <a:xfrm>
            <a:off x="5257440" y="1949040"/>
            <a:ext cx="4319640" cy="447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Primary Application Server/Additional Application Server: D&lt;nn&gt;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Dialog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Verbucher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Background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Gateway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Spool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Arial Unicode MS"/>
              </a:rPr>
              <a:t>Früher: </a:t>
            </a: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Dialoginstanz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SAP-Instanzen Java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Shape 2"/>
          <p:cNvSpPr/>
          <p:nvPr/>
        </p:nvSpPr>
        <p:spPr>
          <a:xfrm>
            <a:off x="720000" y="1949040"/>
            <a:ext cx="4319640" cy="38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Centralservices: SCS&lt;nn&gt;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Enqueue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Message-Server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TextShape 3"/>
          <p:cNvSpPr/>
          <p:nvPr/>
        </p:nvSpPr>
        <p:spPr>
          <a:xfrm>
            <a:off x="5257440" y="1949040"/>
            <a:ext cx="431964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Dialoginstanz: J[C]?&lt;nn&gt;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Server-Knoten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SAP-Instanzen ERS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extShape 2"/>
          <p:cNvSpPr/>
          <p:nvPr/>
        </p:nvSpPr>
        <p:spPr>
          <a:xfrm>
            <a:off x="718920" y="1980000"/>
            <a:ext cx="8639640" cy="467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Enqueue-Replicationservice: ERS&lt;nn&gt;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2880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  <a:ea typeface="DejaVu Sans"/>
              </a:rPr>
              <a:t>Enqueue-Kopie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Enqueue-Server ist Single-Point-Of-Failure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Absicherung durch Cluster und ERS auf zweitem/dritten Server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Außerdem notwendig für Rolling-Kernel-Switch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4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SAP-Instanzen ERS (2)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TextShape 15"/>
          <p:cNvSpPr/>
          <p:nvPr/>
        </p:nvSpPr>
        <p:spPr>
          <a:xfrm>
            <a:off x="718920" y="1980000"/>
            <a:ext cx="8639640" cy="467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ENSA1/ENSA2-Architektur → SUSE Doku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AIX-Cluster: Redbook Smart Assist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ERS im Cluster auf anderer LPAR als (A)SCS um LPAR-Ausfall abzusichern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Enqmon?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6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Monitoring Enqueue Table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TextShape 17"/>
          <p:cNvSpPr/>
          <p:nvPr/>
        </p:nvSpPr>
        <p:spPr>
          <a:xfrm>
            <a:off x="718920" y="1980000"/>
            <a:ext cx="8639640" cy="467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Tabelle voll → System unbenutzbar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Überlauf durch Jobs oder Schnittstellen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Maximale Größe statisch in Profilen definiert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Aktueller Füllstand/Max. Füllstand seit Start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8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Memory Management ABAP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extShape 19"/>
          <p:cNvSpPr/>
          <p:nvPr/>
        </p:nvSpPr>
        <p:spPr>
          <a:xfrm>
            <a:off x="718920" y="1980000"/>
            <a:ext cx="8639640" cy="467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Ganz viel Shared Memory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Shared Memory Segmente im AIX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Früher: statische Konfiguration Memory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Heute: automatic memory management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PHYS_MEMSIZE mit Rechenformeln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SAP-Tool: cleanipc (SAP gestoppt...)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/>
          <p:nvPr/>
        </p:nvSpPr>
        <p:spPr>
          <a:xfrm>
            <a:off x="720000" y="684000"/>
            <a:ext cx="8458560" cy="10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Weitere SAP-Komponenten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Shape 2"/>
          <p:cNvSpPr/>
          <p:nvPr/>
        </p:nvSpPr>
        <p:spPr>
          <a:xfrm>
            <a:off x="718920" y="1980000"/>
            <a:ext cx="8639640" cy="467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SAProuter (Application Level Gateway)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 Webdispatcher (HTTP Load-Balancer)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 Host Agent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DAA Agent (Anbindung an Solution Manager)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 im Dateisystem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Shape 2"/>
          <p:cNvSpPr/>
          <p:nvPr/>
        </p:nvSpPr>
        <p:spPr>
          <a:xfrm>
            <a:off x="720000" y="1949040"/>
            <a:ext cx="8854200" cy="39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/home/&lt;sid&gt;adm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/usr/sap/&lt;SID&gt;, /usr/sap/sapservices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/sapmnt/&lt;SID&gt;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/db2/&lt;SID&gt; bzw. /oracle/&lt;SID&gt;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/db2/&lt;SID&gt;/sapdata* bzw. /oracle/&lt;SID&gt;/sapdata*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20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 HANA im Dateisystem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TextShape 21"/>
          <p:cNvSpPr/>
          <p:nvPr/>
        </p:nvSpPr>
        <p:spPr>
          <a:xfrm>
            <a:off x="720000" y="1949040"/>
            <a:ext cx="8854200" cy="39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/hana/data/&lt;SID&gt;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/hana/log/&lt;SID&gt;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/hana/shared/&lt;SID&gt;: Shared bei Scale-Out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HANA System Replication: „Shared Nothing“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417"/>
              </a:spcAft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Datenbank-Schnittstelle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TextShape 2"/>
          <p:cNvSpPr/>
          <p:nvPr/>
        </p:nvSpPr>
        <p:spPr>
          <a:xfrm>
            <a:off x="720000" y="1949040"/>
            <a:ext cx="8854200" cy="41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Vor S/4 verschiedene Datenbanken möglich (z.B. Oracle, DB2, SAPDB aka AnyDB)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ABAP-Programme verwenden Open-SQL – ein SAP-eigener SQL-Dialekt, der auf jeder Datenbank verfügbar ist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EXEC SQL ist möglich, aber nicht portabel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In der Transaktion DB02 können externe Datenbanken eingebunden werden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Datenbank-Schnittstelle (2)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TextShape 2"/>
          <p:cNvSpPr/>
          <p:nvPr/>
        </p:nvSpPr>
        <p:spPr>
          <a:xfrm>
            <a:off x="720000" y="1949040"/>
            <a:ext cx="8854200" cy="50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Zugriffe außerhalb von SAP auf die Datenbank sind nicht gerne gesehen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Aber: Für den Admin oft notwendig (SAP* „schiessen“)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Jedes SAP hat einen Schema-User, dieser wird bei ABAP im Environment des &lt;sid&gt;adm festgelegt (z.B. dbs_db6_schema für DB2, bei Java im Configtool)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Tipp: Schema-User in einer Systemlandschaft einheitlich – das macht Kopien leichter.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48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Datenbank-Schnittstelle (3)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Shape 49"/>
          <p:cNvSpPr/>
          <p:nvPr/>
        </p:nvSpPr>
        <p:spPr>
          <a:xfrm>
            <a:off x="720000" y="1949040"/>
            <a:ext cx="8854200" cy="50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BwOnHANA, SuiteOnHANA: Netweaver mit HANA DB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Bw4HANA, S/4 HANA: Nutzen der HANA Features, spezifische Schnittstelle SAP-Kernel ↔ HANA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DB-Wechsel: SUM/DMO (Software Update Manager/Data Migration Option) oder heterogene Systemkopie (Export/Import)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6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Datenbank-Schnittstelle (4)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TextShape 7"/>
          <p:cNvSpPr/>
          <p:nvPr/>
        </p:nvSpPr>
        <p:spPr>
          <a:xfrm>
            <a:off x="720000" y="1949040"/>
            <a:ext cx="8854200" cy="50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BwOnHANA → Bw4HANA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SuiteOnHANA → S/4 HANA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Aufräumen im System: Entwicklung/Customizing</a:t>
            </a:r>
            <a:br>
              <a:rPr sz="3200"/>
            </a:b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Simplification Items</a:t>
            </a:r>
            <a:br>
              <a:rPr sz="3200"/>
            </a:b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Add-Ons entfernen/kompatibel?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Datenumstellung…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 Repository und SAP Kernel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Installationstool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Shape 2"/>
          <p:cNvSpPr/>
          <p:nvPr/>
        </p:nvSpPr>
        <p:spPr>
          <a:xfrm>
            <a:off x="720000" y="1949040"/>
            <a:ext cx="885420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SWPM: Software Provisioning Manager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Hintergrund-Prozess als root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GUI im Browser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Diverse Komponenten und Abläufe → aktuelle Software verwenden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Vorgesehene Reihenfolge bei der Installation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Wizard-ähnliche Abfrage der Daten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Aktuelle Doku/Hinweise lesen!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22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SAP Landscape Manager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TextShape 23"/>
          <p:cNvSpPr/>
          <p:nvPr/>
        </p:nvSpPr>
        <p:spPr>
          <a:xfrm>
            <a:off x="720000" y="1949040"/>
            <a:ext cx="885420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Tool zur Automatisierung von SAP Landschaften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Integration mit OS-Virtualisierung, SAN, LAN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Hilfe bei Systemkopien: Restore, Nacharbeiten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EOL 2027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417"/>
              </a:spcAft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https://www.redbooks.ibm.com/redpapers/pdfs/redp5568.pdf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24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Anforderungen an Unix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TextShape 25"/>
          <p:cNvSpPr/>
          <p:nvPr/>
        </p:nvSpPr>
        <p:spPr>
          <a:xfrm>
            <a:off x="720000" y="1949040"/>
            <a:ext cx="8854200" cy="45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Notwendige Komponenten: locale, C-Kompiler, perfmon → SAP-Hinweise lesen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User mit speziellen Rechten und Einstellungen (z.B. umask, ulimits)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Shared-Memory, vmtune/VM-Parameter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Netwerk-Einstellungen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Anforderungen an Unix (2)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TextShape 2"/>
          <p:cNvSpPr/>
          <p:nvPr/>
        </p:nvSpPr>
        <p:spPr>
          <a:xfrm>
            <a:off x="720000" y="1949040"/>
            <a:ext cx="8854200" cy="45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AIO, Anzahl AIO-Server (AIX)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LVM/Spiegelung?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Backup: LAN-free?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Umsehen auf dem System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Shape 2"/>
          <p:cNvSpPr/>
          <p:nvPr/>
        </p:nvSpPr>
        <p:spPr>
          <a:xfrm>
            <a:off x="720000" y="1949040"/>
            <a:ext cx="8854200" cy="39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df, Verzeichnisstruktur, Cluster, große Systeme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OS User/Groups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ps, Prozessnamen, Prozess-Baum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Shared Memory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Memory Usage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R3trans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0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Umsehen auf dem System (2)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TextShape 11"/>
          <p:cNvSpPr/>
          <p:nvPr/>
        </p:nvSpPr>
        <p:spPr>
          <a:xfrm>
            <a:off x="720000" y="1949040"/>
            <a:ext cx="8854200" cy="39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SYSNO → Ports (SAP-Profile)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Andere TCP-Ports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ICM und ICF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SMLG und OS-Test?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Dpmon, jmon?, enqmon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2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Umsehen auf dem System (3)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TextShape 13"/>
          <p:cNvSpPr/>
          <p:nvPr/>
        </p:nvSpPr>
        <p:spPr>
          <a:xfrm>
            <a:off x="720000" y="1949040"/>
            <a:ext cx="8854200" cy="39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Developer-Traces dev_w* im work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Java-Traces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Zuordnung WP → OS-Prozess → DB-Connection/Schattenprozess (LPAR-übergreifend!)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8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Tipps und Tricks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TextShape 9"/>
          <p:cNvSpPr/>
          <p:nvPr/>
        </p:nvSpPr>
        <p:spPr>
          <a:xfrm>
            <a:off x="720000" y="1949040"/>
            <a:ext cx="8854200" cy="39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Doku lesen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SAP-Hinweise prüfen (support.sap.com, S-User)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Offene Ports → nur notwendige Dienste...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Monitoring (GetProcessList etc.)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Standard-Images (aka Baseline)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Installation in logical Hosts (vergleiche DNS-Alias)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/>
          <p:nvPr/>
        </p:nvSpPr>
        <p:spPr>
          <a:xfrm>
            <a:off x="720000" y="729000"/>
            <a:ext cx="8458560" cy="93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  <a:ea typeface="DejaVu Sans"/>
              </a:rPr>
              <a:t>Fragen?  Fragen!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TextShape 2"/>
          <p:cNvSpPr/>
          <p:nvPr/>
        </p:nvSpPr>
        <p:spPr>
          <a:xfrm>
            <a:off x="720000" y="1994040"/>
            <a:ext cx="8854200" cy="37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  <a:ea typeface="DejaVu Sans"/>
              </a:rPr>
              <a:t>SAP runs best on Powerpoint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Application>LibreOffice/7.4.7.2$Linux_X86_64 LibreOffice_project/40$Build-2</Application>
  <AppVersion>15.0000</AppVersion>
  <Words>645</Words>
  <Paragraphs>112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2011-03-08T07:42:50Z</dcterms:created>
  <dc:creator>Jochen Kellner</dc:creator>
  <dc:description/>
  <dc:language>de-DE</dc:language>
  <cp:lastModifiedBy>Jochen Kellner</cp:lastModifiedBy>
  <dcterms:modified xsi:type="dcterms:W3CDTF">2023-07-22T13:06:36Z</dcterms:modified>
  <cp:revision>12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Benutzerdefiniert</vt:lpwstr>
  </property>
  <property fmtid="{D5CDD505-2E9C-101B-9397-08002B2CF9AE}" pid="3" name="Slides">
    <vt:i4>19</vt:i4>
  </property>
</Properties>
</file>